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 id="257" r:id="rId6"/>
    <p:sldId id="258" r:id="rId7"/>
    <p:sldId id="259" r:id="rId8"/>
    <p:sldId id="260" r:id="rId9"/>
    <p:sldId id="261"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979" y="2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441708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1126580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10907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731828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179445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42251115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0465625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5688618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761536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776216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2053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2/20/2025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99794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2/20/2025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007338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17852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555430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88981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592922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BCAD085-E8A6-8845-BD4E-CB4CCA059FC4}" type="datetimeFigureOut">
              <a:rPr lang="en-US" smtClean="0"/>
              <a:t>2/20/2025</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327767303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A4322390-8B58-46BE-88EB-D9FD30C08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Pens and rulers">
            <a:extLst>
              <a:ext uri="{FF2B5EF4-FFF2-40B4-BE49-F238E27FC236}">
                <a16:creationId xmlns:a16="http://schemas.microsoft.com/office/drawing/2014/main" id="{85588346-6A2A-DBE7-71F0-2BE04E01B405}"/>
              </a:ext>
            </a:extLst>
          </p:cNvPr>
          <p:cNvPicPr>
            <a:picLocks noChangeAspect="1"/>
          </p:cNvPicPr>
          <p:nvPr/>
        </p:nvPicPr>
        <p:blipFill>
          <a:blip r:embed="rId2">
            <a:alphaModFix amt="40000"/>
          </a:blip>
          <a:srcRect l="2264" r="8735" b="-1"/>
          <a:stretch/>
        </p:blipFill>
        <p:spPr>
          <a:xfrm>
            <a:off x="20" y="10"/>
            <a:ext cx="9143980" cy="6857990"/>
          </a:xfrm>
          <a:prstGeom prst="rect">
            <a:avLst/>
          </a:prstGeom>
        </p:spPr>
      </p:pic>
      <p:sp>
        <p:nvSpPr>
          <p:cNvPr id="2" name="Title 1"/>
          <p:cNvSpPr>
            <a:spLocks noGrp="1"/>
          </p:cNvSpPr>
          <p:nvPr>
            <p:ph type="ctrTitle"/>
          </p:nvPr>
        </p:nvSpPr>
        <p:spPr>
          <a:xfrm>
            <a:off x="866216" y="1447800"/>
            <a:ext cx="6619243" cy="3329581"/>
          </a:xfrm>
        </p:spPr>
        <p:txBody>
          <a:bodyPr>
            <a:normAutofit/>
          </a:bodyPr>
          <a:lstStyle/>
          <a:p>
            <a:r>
              <a:rPr lang="en-GB">
                <a:solidFill>
                  <a:schemeClr val="tx1"/>
                </a:solidFill>
              </a:rPr>
              <a:t>Resource Plan</a:t>
            </a:r>
          </a:p>
        </p:txBody>
      </p:sp>
      <p:sp>
        <p:nvSpPr>
          <p:cNvPr id="3" name="Subtitle 2"/>
          <p:cNvSpPr>
            <a:spLocks noGrp="1"/>
          </p:cNvSpPr>
          <p:nvPr>
            <p:ph type="subTitle" idx="1"/>
          </p:nvPr>
        </p:nvSpPr>
        <p:spPr>
          <a:xfrm>
            <a:off x="866216" y="4777380"/>
            <a:ext cx="6619243" cy="861420"/>
          </a:xfrm>
        </p:spPr>
        <p:txBody>
          <a:bodyPr>
            <a:normAutofit/>
          </a:bodyPr>
          <a:lstStyle/>
          <a:p>
            <a:r>
              <a:rPr lang="fr-FR">
                <a:solidFill>
                  <a:schemeClr val="tx1"/>
                </a:solidFill>
              </a:rPr>
              <a:t>Enterprise Digital Transformation Initiative (EDTI)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Introduction</a:t>
            </a:r>
          </a:p>
        </p:txBody>
      </p:sp>
      <p:sp>
        <p:nvSpPr>
          <p:cNvPr id="3" name="Content Placeholder 2"/>
          <p:cNvSpPr>
            <a:spLocks noGrp="1"/>
          </p:cNvSpPr>
          <p:nvPr>
            <p:ph idx="1"/>
          </p:nvPr>
        </p:nvSpPr>
        <p:spPr/>
        <p:txBody>
          <a:bodyPr/>
          <a:lstStyle/>
          <a:p>
            <a:pPr>
              <a:defRPr sz="2400">
                <a:solidFill>
                  <a:srgbClr val="003366"/>
                </a:solidFill>
              </a:defRPr>
            </a:pPr>
            <a:r>
              <a:t>The Resource Plan outlines the resources required for the successful execution of the Enterprise Digital Transformation Initiative (EDTI). It includes personnel, technology, and budget considerations to ensure the project is completed on time and within budget.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Personnel Resources</a:t>
            </a:r>
          </a:p>
        </p:txBody>
      </p:sp>
      <p:sp>
        <p:nvSpPr>
          <p:cNvPr id="3" name="Content Placeholder 2"/>
          <p:cNvSpPr>
            <a:spLocks noGrp="1"/>
          </p:cNvSpPr>
          <p:nvPr>
            <p:ph idx="1"/>
          </p:nvPr>
        </p:nvSpPr>
        <p:spPr/>
        <p:txBody>
          <a:bodyPr>
            <a:normAutofit fontScale="92500" lnSpcReduction="20000"/>
          </a:bodyPr>
          <a:lstStyle/>
          <a:p>
            <a:pPr>
              <a:defRPr sz="2400">
                <a:solidFill>
                  <a:srgbClr val="003366"/>
                </a:solidFill>
              </a:defRPr>
            </a:pPr>
            <a:r>
              <a:t>The following personnel resources are required for the EDTI:</a:t>
            </a:r>
          </a:p>
          <a:p>
            <a:r>
              <a:t>- Project Manager: Responsible for overseeing project activities and ensuring deliverables are met.</a:t>
            </a:r>
          </a:p>
          <a:p>
            <a:r>
              <a:t>- IT Team: Includes system architects, developers, and support staff to implement and maintain new technologies.</a:t>
            </a:r>
          </a:p>
          <a:p>
            <a:r>
              <a:t>- Business Analysts: Work with stakeholders to gather requirements and ensure alignment with business goals.</a:t>
            </a:r>
          </a:p>
          <a:p>
            <a:r>
              <a:t>- Change Management Team: Manage the transition to new systems and processes.</a:t>
            </a:r>
          </a:p>
          <a:p>
            <a:r>
              <a:t>- Training Team: Develop and deliver training programs for employees.</a:t>
            </a:r>
          </a:p>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Technology Resources</a:t>
            </a:r>
          </a:p>
        </p:txBody>
      </p:sp>
      <p:sp>
        <p:nvSpPr>
          <p:cNvPr id="3" name="Content Placeholder 2"/>
          <p:cNvSpPr>
            <a:spLocks noGrp="1"/>
          </p:cNvSpPr>
          <p:nvPr>
            <p:ph idx="1"/>
          </p:nvPr>
        </p:nvSpPr>
        <p:spPr/>
        <p:txBody>
          <a:bodyPr>
            <a:normAutofit lnSpcReduction="10000"/>
          </a:bodyPr>
          <a:lstStyle/>
          <a:p>
            <a:pPr>
              <a:defRPr sz="2400">
                <a:solidFill>
                  <a:srgbClr val="003366"/>
                </a:solidFill>
              </a:defRPr>
            </a:pPr>
            <a:r>
              <a:t>The following technology resources are required for the EDTI:</a:t>
            </a:r>
          </a:p>
          <a:p>
            <a:r>
              <a:t>- Cloud Infrastructure: Secure and scalable cloud platform for hosting applications and data.</a:t>
            </a:r>
          </a:p>
          <a:p>
            <a:r>
              <a:t>- ERP System: Modern, cloud-based ERP solution to streamline business processes.</a:t>
            </a:r>
          </a:p>
          <a:p>
            <a:r>
              <a:t>- CRM System: Advanced CRM platform to enhance customer engagement and support.</a:t>
            </a:r>
          </a:p>
          <a:p>
            <a:r>
              <a:t>- Data Analytics Tools: Tools for data warehousing, analytics, and business intelligence.</a:t>
            </a:r>
          </a:p>
          <a:p>
            <a:r>
              <a:t>- Cybersecurity Solutions: Advanced security measures to protect against threats.</a:t>
            </a:r>
          </a:p>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Budget Considerations</a:t>
            </a:r>
          </a:p>
        </p:txBody>
      </p:sp>
      <p:sp>
        <p:nvSpPr>
          <p:cNvPr id="3" name="Content Placeholder 2"/>
          <p:cNvSpPr>
            <a:spLocks noGrp="1"/>
          </p:cNvSpPr>
          <p:nvPr>
            <p:ph idx="1"/>
          </p:nvPr>
        </p:nvSpPr>
        <p:spPr/>
        <p:txBody>
          <a:bodyPr>
            <a:normAutofit lnSpcReduction="10000"/>
          </a:bodyPr>
          <a:lstStyle/>
          <a:p>
            <a:pPr>
              <a:defRPr sz="2400">
                <a:solidFill>
                  <a:srgbClr val="003366"/>
                </a:solidFill>
              </a:defRPr>
            </a:pPr>
            <a:r>
              <a:t>The budget for the EDTI includes the following considerations:</a:t>
            </a:r>
          </a:p>
          <a:p>
            <a:r>
              <a:t>- Personnel Costs: Salaries and benefits for project team members.</a:t>
            </a:r>
          </a:p>
          <a:p>
            <a:r>
              <a:t>- Technology Costs: Licensing fees, hardware, and software expenses.</a:t>
            </a:r>
          </a:p>
          <a:p>
            <a:r>
              <a:t>- Training Costs: Development and delivery of training programs.</a:t>
            </a:r>
          </a:p>
          <a:p>
            <a:r>
              <a:t>- Implementation Costs: Costs associated with migrating systems and data.</a:t>
            </a:r>
          </a:p>
          <a:p>
            <a:r>
              <a:t>- Ongoing Support Costs: Maintenance and support for new technologies.</a:t>
            </a:r>
          </a:p>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Timeline</a:t>
            </a:r>
          </a:p>
        </p:txBody>
      </p:sp>
      <p:sp>
        <p:nvSpPr>
          <p:cNvPr id="3" name="Content Placeholder 2"/>
          <p:cNvSpPr>
            <a:spLocks noGrp="1"/>
          </p:cNvSpPr>
          <p:nvPr>
            <p:ph idx="1"/>
          </p:nvPr>
        </p:nvSpPr>
        <p:spPr/>
        <p:txBody>
          <a:bodyPr>
            <a:normAutofit lnSpcReduction="10000"/>
          </a:bodyPr>
          <a:lstStyle/>
          <a:p>
            <a:pPr>
              <a:defRPr sz="2400">
                <a:solidFill>
                  <a:srgbClr val="003366"/>
                </a:solidFill>
              </a:defRPr>
            </a:pPr>
            <a:r>
              <a:t>The EDTI will be executed over a period of 24 months. The timeline includes the following key milestones:</a:t>
            </a:r>
          </a:p>
          <a:p>
            <a:r>
              <a:t>- Month 1-3: Project Planning and Resource Allocation</a:t>
            </a:r>
          </a:p>
          <a:p>
            <a:r>
              <a:t>- Month 4-9: Cloud Migration and ERP System Upgrade</a:t>
            </a:r>
          </a:p>
          <a:p>
            <a:r>
              <a:t>- Month 10-15: CRM Enhancement and Data Analytics Implementation</a:t>
            </a:r>
          </a:p>
          <a:p>
            <a:r>
              <a:t>- Month 16-21: Cybersecurity Enhancement and Digital Workplace Transformation</a:t>
            </a:r>
          </a:p>
          <a:p>
            <a:r>
              <a:t>- Month 22-24: Project Review and Closure</a:t>
            </a:r>
          </a:p>
          <a:p>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1CE28BD982FC49BBEE983C3AE0D9AC" ma:contentTypeVersion="10" ma:contentTypeDescription="Create a new document." ma:contentTypeScope="" ma:versionID="1ddbc7d989a3358eefb3085e339fd137">
  <xsd:schema xmlns:xsd="http://www.w3.org/2001/XMLSchema" xmlns:xs="http://www.w3.org/2001/XMLSchema" xmlns:p="http://schemas.microsoft.com/office/2006/metadata/properties" xmlns:ns2="2d27fadb-54ef-4362-b229-b41e4692d589" xmlns:ns3="e2ecedd7-ecd4-408d-9425-855ac022e5fa" targetNamespace="http://schemas.microsoft.com/office/2006/metadata/properties" ma:root="true" ma:fieldsID="1437688aa650a127a10ff39421862544" ns2:_="" ns3:_="">
    <xsd:import namespace="2d27fadb-54ef-4362-b229-b41e4692d589"/>
    <xsd:import namespace="e2ecedd7-ecd4-408d-9425-855ac022e5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Document_x0020_type" minOccurs="0"/>
                <xsd:element ref="ns3:PrimeClassificationStatus" minOccurs="0"/>
                <xsd:element ref="ns3:PrimeClassificationStatusDetails" minOccurs="0"/>
                <xsd:element ref="ns3:PrimeLastClassified" minOccurs="0"/>
                <xsd:element ref="ns3:PrimeCorrectedByUser" minOccurs="0"/>
                <xsd:element ref="ns2:File_x0020_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27fadb-54ef-4362-b229-b41e4692d5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ocument_x0020_type" ma:index="12" nillable="true" ma:displayName="Document type" ma:internalName="Document_x0020_type">
      <xsd:simpleType>
        <xsd:restriction base="dms:Choice">
          <xsd:enumeration value="Implementation plan"/>
          <xsd:enumeration value="Project proposal"/>
          <xsd:enumeration value="Technical specification"/>
          <xsd:enumeration value="Training material"/>
          <xsd:enumeration value="Unknown"/>
        </xsd:restriction>
      </xsd:simpleType>
    </xsd:element>
    <xsd:element name="File_x0020_summary" ma:index="17" nillable="true" ma:displayName="File summary" ma:internalName="File_x0020_summar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ecedd7-ecd4-408d-9425-855ac022e5fa" elementFormDefault="qualified">
    <xsd:import namespace="http://schemas.microsoft.com/office/2006/documentManagement/types"/>
    <xsd:import namespace="http://schemas.microsoft.com/office/infopath/2007/PartnerControls"/>
    <xsd:element name="PrimeClassificationStatus" ma:index="13" nillable="true" ma:displayName="Processing status" ma:internalName="PrimeClassificationStatus">
      <xsd:simpleType>
        <xsd:restriction base="dms:Text"/>
      </xsd:simpleType>
    </xsd:element>
    <xsd:element name="PrimeClassificationStatusDetails" ma:index="14" nillable="true" ma:displayName="Processing details" ma:internalName="PrimeClassificationStatusDetails">
      <xsd:simpleType>
        <xsd:restriction base="dms:Note">
          <xsd:maxLength value="255"/>
        </xsd:restriction>
      </xsd:simpleType>
    </xsd:element>
    <xsd:element name="PrimeLastClassified" ma:index="15" nillable="true" ma:displayName="Processed" ma:internalName="PrimeLastClassified">
      <xsd:simpleType>
        <xsd:restriction base="dms:DateTime"/>
      </xsd:simpleType>
    </xsd:element>
    <xsd:element name="PrimeCorrectedByUser" ma:index="16" nillable="true" ma:displayName="Corrected" ma:internalName="PrimeCorrectedByUser">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ument_x0020_type xmlns="2d27fadb-54ef-4362-b229-b41e4692d589">Implementation plan</Document_x0020_type>
    <PrimeClassificationStatus xmlns="e2ecedd7-ecd4-408d-9425-855ac022e5fa" xsi:nil="true"/>
    <PrimeClassificationStatusDetails xmlns="e2ecedd7-ecd4-408d-9425-855ac022e5fa" xsi:nil="true"/>
    <PrimeLastClassified xmlns="e2ecedd7-ecd4-408d-9425-855ac022e5fa" xsi:nil="true"/>
    <PrimeCorrectedByUser xmlns="e2ecedd7-ecd4-408d-9425-855ac022e5fa" xsi:nil="true"/>
    <File_x0020_summary xmlns="2d27fadb-54ef-4362-b229-b41e4692d589">The Resource Plan for the Enterprise Digital Transformation Initiative (EDTI) details required personnel, technology, and budget resources, as well as a 24-month timeline with key milestones for project execution, including planning, system upgrades, cybe</File_x0020_summary>
  </documentManagement>
</p:properties>
</file>

<file path=customXml/itemProps1.xml><?xml version="1.0" encoding="utf-8"?>
<ds:datastoreItem xmlns:ds="http://schemas.openxmlformats.org/officeDocument/2006/customXml" ds:itemID="{B750D569-FB78-497A-A730-855DACAB9C13}"/>
</file>

<file path=customXml/itemProps2.xml><?xml version="1.0" encoding="utf-8"?>
<ds:datastoreItem xmlns:ds="http://schemas.openxmlformats.org/officeDocument/2006/customXml" ds:itemID="{DC3B2DFA-BB0A-4770-A487-976A278F722F}">
  <ds:schemaRefs>
    <ds:schemaRef ds:uri="http://schemas.microsoft.com/sharepoint/v3/contenttype/forms"/>
  </ds:schemaRefs>
</ds:datastoreItem>
</file>

<file path=customXml/itemProps3.xml><?xml version="1.0" encoding="utf-8"?>
<ds:datastoreItem xmlns:ds="http://schemas.openxmlformats.org/officeDocument/2006/customXml" ds:itemID="{31D7D80E-F5D4-4277-AAED-3352E0E6BCC4}">
  <ds:schemaRefs>
    <ds:schemaRef ds:uri="http://purl.org/dc/terms/"/>
    <ds:schemaRef ds:uri="http://www.w3.org/XML/1998/namespace"/>
    <ds:schemaRef ds:uri="http://purl.org/dc/elements/1.1/"/>
    <ds:schemaRef ds:uri="http://schemas.microsoft.com/office/infopath/2007/PartnerControls"/>
    <ds:schemaRef ds:uri="http://schemas.microsoft.com/office/2006/documentManagement/types"/>
    <ds:schemaRef ds:uri="http://purl.org/dc/dcmitype/"/>
    <ds:schemaRef ds:uri="http://schemas.openxmlformats.org/package/2006/metadata/core-properties"/>
    <ds:schemaRef ds:uri="2d27fadb-54ef-4362-b229-b41e4692d589"/>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Ion</Template>
  <TotalTime>1</TotalTime>
  <Words>364</Words>
  <Application>Microsoft Office PowerPoint</Application>
  <PresentationFormat>On-screen Show (4:3)</PresentationFormat>
  <Paragraphs>32</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Century Gothic</vt:lpstr>
      <vt:lpstr>Wingdings 3</vt:lpstr>
      <vt:lpstr>Ion</vt:lpstr>
      <vt:lpstr>Resource Plan</vt:lpstr>
      <vt:lpstr>Introduction</vt:lpstr>
      <vt:lpstr>Personnel Resources</vt:lpstr>
      <vt:lpstr>Technology Resources</vt:lpstr>
      <vt:lpstr>Budget Considerations</vt:lpstr>
      <vt:lpstr>Timeline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Kevin McDonnell</cp:lastModifiedBy>
  <cp:revision>3</cp:revision>
  <dcterms:created xsi:type="dcterms:W3CDTF">2013-01-27T09:14:16Z</dcterms:created>
  <dcterms:modified xsi:type="dcterms:W3CDTF">2025-02-20T22:46:04Z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0x010100B31CE28BD982FC49BBEE983C3AE0D9AC</vt:lpwstr>
  </property>
</Properties>
</file>